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58" r:id="rId4"/>
    <p:sldId id="270" r:id="rId5"/>
    <p:sldId id="259" r:id="rId6"/>
    <p:sldId id="260" r:id="rId7"/>
    <p:sldId id="261" r:id="rId8"/>
    <p:sldId id="286" r:id="rId9"/>
    <p:sldId id="262" r:id="rId10"/>
    <p:sldId id="265" r:id="rId11"/>
    <p:sldId id="288" r:id="rId12"/>
    <p:sldId id="264" r:id="rId13"/>
    <p:sldId id="287" r:id="rId14"/>
    <p:sldId id="269" r:id="rId15"/>
    <p:sldId id="272" r:id="rId16"/>
    <p:sldId id="271" r:id="rId17"/>
    <p:sldId id="289" r:id="rId18"/>
    <p:sldId id="279" r:id="rId19"/>
    <p:sldId id="290" r:id="rId20"/>
    <p:sldId id="291" r:id="rId21"/>
    <p:sldId id="277" r:id="rId22"/>
    <p:sldId id="278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Lexend Deca" panose="020B0604020202020204" charset="0"/>
      <p:regular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nise Carmo" initials="DC" lastIdx="1" clrIdx="0">
    <p:extLst>
      <p:ext uri="{19B8F6BF-5375-455C-9EA6-DF929625EA0E}">
        <p15:presenceInfo xmlns:p15="http://schemas.microsoft.com/office/powerpoint/2012/main" userId="f4dc4a2c13c54fe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75FCBC0-17F0-4DA9-ACC8-1759D713F4BB}">
  <a:tblStyle styleId="{475FCBC0-17F0-4DA9-ACC8-1759D713F4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86" autoAdjust="0"/>
    <p:restoredTop sz="94660"/>
  </p:normalViewPr>
  <p:slideViewPr>
    <p:cSldViewPr snapToGrid="0">
      <p:cViewPr varScale="1">
        <p:scale>
          <a:sx n="96" d="100"/>
          <a:sy n="96" d="100"/>
        </p:scale>
        <p:origin x="4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commentAuthors" Target="commentAuthor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gif>
</file>

<file path=ppt/media/image12.jp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3455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17679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516661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74562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824149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74280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25"/>
            <a:ext cx="914395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4539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1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685800" y="2916254"/>
            <a:ext cx="42639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None/>
              <a:defRPr sz="18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/>
          <p:nvPr/>
        </p:nvSpPr>
        <p:spPr>
          <a:xfrm>
            <a:off x="42525" y="42525"/>
            <a:ext cx="2000100" cy="2000100"/>
          </a:xfrm>
          <a:prstGeom prst="ellipse">
            <a:avLst/>
          </a:prstGeom>
          <a:gradFill>
            <a:gsLst>
              <a:gs pos="0">
                <a:srgbClr val="00FFFF">
                  <a:alpha val="54117"/>
                </a:srgbClr>
              </a:gs>
              <a:gs pos="73000">
                <a:srgbClr val="00FFFF">
                  <a:alpha val="0"/>
                </a:srgbClr>
              </a:gs>
              <a:gs pos="100000">
                <a:srgbClr val="00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343850" y="866400"/>
            <a:ext cx="4185600" cy="36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Font typeface="Lexend Deca"/>
              <a:buChar char="⬡"/>
              <a:defRPr sz="3000">
                <a:latin typeface="Lexend Deca"/>
                <a:ea typeface="Lexend Deca"/>
                <a:cs typeface="Lexend Deca"/>
                <a:sym typeface="Lexend Deca"/>
              </a:defRPr>
            </a:lvl1pPr>
            <a:lvl2pPr marL="914400" lvl="1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2pPr>
            <a:lvl3pPr marL="1371600" lvl="2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∙"/>
              <a:defRPr sz="3000">
                <a:latin typeface="Lexend Deca"/>
                <a:ea typeface="Lexend Deca"/>
                <a:cs typeface="Lexend Deca"/>
                <a:sym typeface="Lexend Deca"/>
              </a:defRPr>
            </a:lvl3pPr>
            <a:lvl4pPr marL="1828800" lvl="3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4pPr>
            <a:lvl5pPr marL="2286000" lvl="4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5pPr>
            <a:lvl6pPr marL="2743200" lvl="5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6pPr>
            <a:lvl7pPr marL="3200400" lvl="6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●"/>
              <a:defRPr sz="3000">
                <a:latin typeface="Lexend Deca"/>
                <a:ea typeface="Lexend Deca"/>
                <a:cs typeface="Lexend Deca"/>
                <a:sym typeface="Lexend Deca"/>
              </a:defRPr>
            </a:lvl7pPr>
            <a:lvl8pPr marL="3657600" lvl="7" indent="-419100" rtl="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○"/>
              <a:defRPr sz="3000">
                <a:latin typeface="Lexend Deca"/>
                <a:ea typeface="Lexend Deca"/>
                <a:cs typeface="Lexend Deca"/>
                <a:sym typeface="Lexend Deca"/>
              </a:defRPr>
            </a:lvl8pPr>
            <a:lvl9pPr marL="4114800" lvl="8" indent="-419100">
              <a:spcBef>
                <a:spcPts val="0"/>
              </a:spcBef>
              <a:spcAft>
                <a:spcPts val="0"/>
              </a:spcAft>
              <a:buSzPts val="3000"/>
              <a:buFont typeface="Lexend Deca"/>
              <a:buChar char="■"/>
              <a:defRPr sz="3000"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826414" y="656117"/>
            <a:ext cx="6138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“</a:t>
            </a:r>
            <a:endParaRPr sz="720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⬡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∙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2841000" cy="31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3753943" y="1352550"/>
            <a:ext cx="2841000" cy="31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⬡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∙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405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2005800" cy="320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2"/>
          </p:nvPr>
        </p:nvSpPr>
        <p:spPr>
          <a:xfrm>
            <a:off x="2780447" y="1352550"/>
            <a:ext cx="2005800" cy="320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3"/>
          </p:nvPr>
        </p:nvSpPr>
        <p:spPr>
          <a:xfrm>
            <a:off x="4980344" y="1352550"/>
            <a:ext cx="2005800" cy="320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⬡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∙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Small circuit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· Big circuit">
  <p:cSld name="BLANK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rgbClr val="A458FF"/>
            </a:gs>
            <a:gs pos="39000">
              <a:srgbClr val="3544FF"/>
            </a:gs>
            <a:gs pos="100000">
              <a:srgbClr val="0A2F9E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Lexend Deca"/>
              <a:buNone/>
              <a:defRPr sz="3200" b="1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Muli"/>
              <a:buChar char="⬡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Muli"/>
              <a:buChar char="∙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●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○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uli"/>
              <a:buChar char="■"/>
              <a:defRPr sz="240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 algn="r">
              <a:buNone/>
              <a:defRPr sz="1300">
                <a:solidFill>
                  <a:schemeClr val="lt1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1.gi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3"/>
          <p:cNvSpPr txBox="1">
            <a:spLocks noGrp="1"/>
          </p:cNvSpPr>
          <p:nvPr>
            <p:ph type="ctrTitle"/>
          </p:nvPr>
        </p:nvSpPr>
        <p:spPr>
          <a:xfrm>
            <a:off x="283901" y="2188670"/>
            <a:ext cx="5368163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Usabilidade e </a:t>
            </a:r>
            <a:br>
              <a:rPr lang="pt-BR" dirty="0"/>
            </a:br>
            <a:r>
              <a:rPr lang="pt-BR" dirty="0"/>
              <a:t>desenvolvimento de jogos</a:t>
            </a:r>
            <a:br>
              <a:rPr lang="pt-BR" dirty="0"/>
            </a:br>
            <a:endParaRPr dirty="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94475" y="1050906"/>
            <a:ext cx="1782850" cy="203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20814" y="378324"/>
            <a:ext cx="662500" cy="72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93770" y="884611"/>
            <a:ext cx="482075" cy="525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21692" y="4034576"/>
            <a:ext cx="586165" cy="68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04399" y="3624439"/>
            <a:ext cx="321850" cy="44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664593" y="3757882"/>
            <a:ext cx="321850" cy="448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>
            <a:spLocks noGrp="1"/>
          </p:cNvSpPr>
          <p:nvPr>
            <p:ph type="title"/>
          </p:nvPr>
        </p:nvSpPr>
        <p:spPr>
          <a:xfrm>
            <a:off x="395470" y="1192661"/>
            <a:ext cx="4640036" cy="949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 dirty="0"/>
              <a:t>AS FERRAMENTAS</a:t>
            </a:r>
            <a:endParaRPr sz="3600" dirty="0"/>
          </a:p>
        </p:txBody>
      </p:sp>
      <p:sp>
        <p:nvSpPr>
          <p:cNvPr id="151" name="Google Shape;151;p22"/>
          <p:cNvSpPr txBox="1">
            <a:spLocks noGrp="1"/>
          </p:cNvSpPr>
          <p:nvPr>
            <p:ph type="body" idx="1"/>
          </p:nvPr>
        </p:nvSpPr>
        <p:spPr>
          <a:xfrm>
            <a:off x="395470" y="2293972"/>
            <a:ext cx="4640035" cy="214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Alguns softwares foram super importantes para o desenvolvimento do jogo, tanto na questão do UX como gameplay.</a:t>
            </a:r>
            <a:endParaRPr dirty="0"/>
          </a:p>
        </p:txBody>
      </p:sp>
      <p:sp>
        <p:nvSpPr>
          <p:cNvPr id="152" name="Google Shape;152;p22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53" name="Google Shape;153;p22"/>
          <p:cNvPicPr preferRelativeResize="0"/>
          <p:nvPr/>
        </p:nvPicPr>
        <p:blipFill>
          <a:blip r:embed="rId3"/>
          <a:srcRect l="12435" r="12435"/>
          <a:stretch/>
        </p:blipFill>
        <p:spPr>
          <a:xfrm>
            <a:off x="5035506" y="1040850"/>
            <a:ext cx="3676800" cy="30618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  <a:effectLst>
            <a:outerShdw blurRad="257175" dist="57150" dir="5400000" algn="bl" rotWithShape="0">
              <a:schemeClr val="dk1">
                <a:alpha val="50000"/>
              </a:scheme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405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TRELLO</a:t>
            </a:r>
            <a:endParaRPr dirty="0"/>
          </a:p>
        </p:txBody>
      </p:sp>
      <p:sp>
        <p:nvSpPr>
          <p:cNvPr id="142" name="Google Shape;142;p2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2005800" cy="320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Sobre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É</a:t>
            </a:r>
            <a:r>
              <a:rPr lang="en" dirty="0"/>
              <a:t> um aplicativo focado em gerenciamento de projetos, facilitando criação de tarefas e gestõa de tempo</a:t>
            </a:r>
            <a:r>
              <a:rPr lang="en" b="1" dirty="0"/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 dirty="0"/>
              <a:t>Util, rápido e gratuito</a:t>
            </a:r>
          </a:p>
        </p:txBody>
      </p:sp>
      <p:sp>
        <p:nvSpPr>
          <p:cNvPr id="143" name="Google Shape;143;p21"/>
          <p:cNvSpPr txBox="1">
            <a:spLocks noGrp="1"/>
          </p:cNvSpPr>
          <p:nvPr>
            <p:ph type="body" idx="2"/>
          </p:nvPr>
        </p:nvSpPr>
        <p:spPr>
          <a:xfrm>
            <a:off x="3357247" y="1352550"/>
            <a:ext cx="2429506" cy="320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dirty="0"/>
              <a:t>Time UX</a:t>
            </a:r>
          </a:p>
          <a:p>
            <a:pPr marL="0" lvl="0" indent="0">
              <a:buNone/>
            </a:pPr>
            <a:r>
              <a:rPr lang="en-US" sz="2000" dirty="0"/>
              <a:t>Este time era </a:t>
            </a:r>
            <a:r>
              <a:rPr lang="en-US" sz="2000" dirty="0" err="1"/>
              <a:t>responsável</a:t>
            </a:r>
            <a:r>
              <a:rPr lang="en-US" sz="2000" dirty="0"/>
              <a:t> por </a:t>
            </a:r>
            <a:r>
              <a:rPr lang="en-US" sz="2000" dirty="0" err="1"/>
              <a:t>atividades</a:t>
            </a:r>
            <a:r>
              <a:rPr lang="en-US" sz="2000" dirty="0"/>
              <a:t> </a:t>
            </a:r>
            <a:r>
              <a:rPr lang="en-US" sz="2000" dirty="0" err="1"/>
              <a:t>voltadas</a:t>
            </a:r>
            <a:r>
              <a:rPr lang="en-US" sz="2000" dirty="0"/>
              <a:t> para a </a:t>
            </a:r>
            <a:r>
              <a:rPr lang="en-US" sz="2000" dirty="0" err="1"/>
              <a:t>experiência</a:t>
            </a:r>
            <a:r>
              <a:rPr lang="en-US" sz="2000" dirty="0"/>
              <a:t> do </a:t>
            </a:r>
            <a:r>
              <a:rPr lang="en-US" sz="2000" dirty="0" err="1"/>
              <a:t>usuário</a:t>
            </a:r>
            <a:r>
              <a:rPr lang="en-US" sz="2000" dirty="0"/>
              <a:t>, como, </a:t>
            </a:r>
            <a:r>
              <a:rPr lang="en-US" sz="2000" dirty="0" err="1"/>
              <a:t>histórias</a:t>
            </a:r>
            <a:r>
              <a:rPr lang="en-US" sz="2000" dirty="0"/>
              <a:t> de </a:t>
            </a:r>
            <a:r>
              <a:rPr lang="en-US" sz="2000" dirty="0" err="1"/>
              <a:t>usuário</a:t>
            </a:r>
            <a:r>
              <a:rPr lang="en-US" sz="2000" dirty="0"/>
              <a:t> e </a:t>
            </a:r>
            <a:r>
              <a:rPr lang="en-US" sz="2000" dirty="0" err="1"/>
              <a:t>cenários</a:t>
            </a:r>
            <a:r>
              <a:rPr lang="en-US" sz="2000" dirty="0"/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" name="Google Shape;144;p21"/>
          <p:cNvSpPr txBox="1">
            <a:spLocks noGrp="1"/>
          </p:cNvSpPr>
          <p:nvPr>
            <p:ph type="body" idx="3"/>
          </p:nvPr>
        </p:nvSpPr>
        <p:spPr>
          <a:xfrm>
            <a:off x="6022333" y="1352550"/>
            <a:ext cx="2541117" cy="320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None/>
            </a:pPr>
            <a:r>
              <a:rPr lang="en-US" sz="2000" b="1" dirty="0"/>
              <a:t>Time </a:t>
            </a:r>
            <a:r>
              <a:rPr lang="en-US" sz="2000" b="1" dirty="0" err="1"/>
              <a:t>Desenvolvimento</a:t>
            </a:r>
            <a:endParaRPr lang="en-US" sz="2000" b="1" dirty="0"/>
          </a:p>
          <a:p>
            <a:pPr marL="0" indent="0">
              <a:buNone/>
            </a:pPr>
            <a:r>
              <a:rPr lang="en-US" sz="2000" dirty="0"/>
              <a:t>Este time era </a:t>
            </a:r>
            <a:r>
              <a:rPr lang="en-US" sz="2000" dirty="0" err="1"/>
              <a:t>responsável</a:t>
            </a:r>
            <a:r>
              <a:rPr lang="en-US" sz="2000" dirty="0"/>
              <a:t> </a:t>
            </a:r>
            <a:r>
              <a:rPr lang="en-US" sz="2000" dirty="0" err="1"/>
              <a:t>pelas</a:t>
            </a:r>
            <a:r>
              <a:rPr lang="en-US" sz="2000" dirty="0"/>
              <a:t> </a:t>
            </a:r>
            <a:r>
              <a:rPr lang="en-US" sz="2000" dirty="0" err="1"/>
              <a:t>atividades</a:t>
            </a:r>
            <a:r>
              <a:rPr lang="en-US" sz="2000" dirty="0"/>
              <a:t> </a:t>
            </a:r>
            <a:r>
              <a:rPr lang="en-US" sz="2000" dirty="0" err="1"/>
              <a:t>sobre</a:t>
            </a:r>
            <a:r>
              <a:rPr lang="en-US" sz="2000" dirty="0"/>
              <a:t> o </a:t>
            </a:r>
            <a:r>
              <a:rPr lang="en-US" sz="2000" dirty="0" err="1"/>
              <a:t>jogo</a:t>
            </a:r>
            <a:r>
              <a:rPr lang="en-US" sz="2000" dirty="0"/>
              <a:t>, </a:t>
            </a:r>
            <a:r>
              <a:rPr lang="en-US" sz="2000" dirty="0" err="1"/>
              <a:t>como</a:t>
            </a:r>
            <a:r>
              <a:rPr lang="en-US" sz="2000" dirty="0"/>
              <a:t>: </a:t>
            </a:r>
            <a:r>
              <a:rPr lang="en-US" sz="2000" dirty="0" err="1"/>
              <a:t>história</a:t>
            </a:r>
            <a:r>
              <a:rPr lang="en-US" sz="2000" dirty="0"/>
              <a:t>, </a:t>
            </a:r>
            <a:r>
              <a:rPr lang="en-US" sz="2000" dirty="0" err="1"/>
              <a:t>diálogo</a:t>
            </a:r>
            <a:r>
              <a:rPr lang="en-US" sz="2000" dirty="0"/>
              <a:t> e </a:t>
            </a:r>
            <a:r>
              <a:rPr lang="en-US" sz="2000" dirty="0" err="1"/>
              <a:t>recompensas</a:t>
            </a:r>
            <a:r>
              <a:rPr lang="en-US" sz="2000" dirty="0"/>
              <a:t>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5" name="Google Shape;145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32402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405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RPG MAKER</a:t>
            </a:r>
            <a:endParaRPr dirty="0"/>
          </a:p>
        </p:txBody>
      </p:sp>
      <p:sp>
        <p:nvSpPr>
          <p:cNvPr id="142" name="Google Shape;142;p21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7415134" cy="320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400" dirty="0"/>
              <a:t>O</a:t>
            </a:r>
            <a:r>
              <a:rPr lang="en" sz="2400" dirty="0"/>
              <a:t> RPG Maker é uma ferramenta simples e f</a:t>
            </a:r>
            <a:r>
              <a:rPr lang="pt-BR" sz="2400" dirty="0"/>
              <a:t>á</a:t>
            </a:r>
            <a:r>
              <a:rPr lang="en" sz="2400" dirty="0"/>
              <a:t>cil de ser utilizada. </a:t>
            </a:r>
            <a:r>
              <a:rPr lang="pt-BR" sz="2400" dirty="0"/>
              <a:t>C</a:t>
            </a:r>
            <a:r>
              <a:rPr lang="en" sz="2400" dirty="0"/>
              <a:t>onte</a:t>
            </a:r>
            <a:r>
              <a:rPr lang="pt-BR" sz="2400" dirty="0"/>
              <a:t>ú</a:t>
            </a:r>
            <a:r>
              <a:rPr lang="en" sz="2400" dirty="0"/>
              <a:t>do sobre como utiliz</a:t>
            </a:r>
            <a:r>
              <a:rPr lang="pt-BR" sz="2400" dirty="0"/>
              <a:t>á-</a:t>
            </a:r>
            <a:r>
              <a:rPr lang="en" sz="2400" dirty="0"/>
              <a:t>lo se encontra facilmente na internet.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" sz="24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b="1" dirty="0"/>
              <a:t>Simples, fácil e gratuito</a:t>
            </a:r>
          </a:p>
        </p:txBody>
      </p:sp>
      <p:sp>
        <p:nvSpPr>
          <p:cNvPr id="145" name="Google Shape;145;p2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377455" y="1319308"/>
            <a:ext cx="5375697" cy="177476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Pesquisas</a:t>
            </a:r>
            <a:endParaRPr sz="6000" dirty="0"/>
          </a:p>
        </p:txBody>
      </p:sp>
      <p:pic>
        <p:nvPicPr>
          <p:cNvPr id="7" name="Google Shape;355;p35">
            <a:extLst>
              <a:ext uri="{FF2B5EF4-FFF2-40B4-BE49-F238E27FC236}">
                <a16:creationId xmlns:a16="http://schemas.microsoft.com/office/drawing/2014/main" id="{F32AD3D3-0573-4985-93E8-3F81550040E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9728" y="611168"/>
            <a:ext cx="1279700" cy="149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391;p38">
            <a:extLst>
              <a:ext uri="{FF2B5EF4-FFF2-40B4-BE49-F238E27FC236}">
                <a16:creationId xmlns:a16="http://schemas.microsoft.com/office/drawing/2014/main" id="{906B8712-032F-4550-A56E-4B25A3727A39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1245" y="2352891"/>
            <a:ext cx="681510" cy="437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377;p38">
            <a:extLst>
              <a:ext uri="{FF2B5EF4-FFF2-40B4-BE49-F238E27FC236}">
                <a16:creationId xmlns:a16="http://schemas.microsoft.com/office/drawing/2014/main" id="{84BA97D4-5306-45F9-857C-C9E4BC6C5A92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4930" y="2109443"/>
            <a:ext cx="1842723" cy="1098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383;p38">
            <a:extLst>
              <a:ext uri="{FF2B5EF4-FFF2-40B4-BE49-F238E27FC236}">
                <a16:creationId xmlns:a16="http://schemas.microsoft.com/office/drawing/2014/main" id="{5EE4E345-F88A-4165-A8B8-BEBB2ACDB535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39728" y="1971423"/>
            <a:ext cx="493125" cy="6870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30250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6"/>
          <p:cNvSpPr txBox="1">
            <a:spLocks noGrp="1"/>
          </p:cNvSpPr>
          <p:nvPr>
            <p:ph type="title"/>
          </p:nvPr>
        </p:nvSpPr>
        <p:spPr>
          <a:xfrm>
            <a:off x="928203" y="220564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Avaliação heurística</a:t>
            </a:r>
            <a:endParaRPr dirty="0"/>
          </a:p>
        </p:txBody>
      </p:sp>
      <p:graphicFrame>
        <p:nvGraphicFramePr>
          <p:cNvPr id="233" name="Google Shape;233;p26"/>
          <p:cNvGraphicFramePr/>
          <p:nvPr>
            <p:extLst>
              <p:ext uri="{D42A27DB-BD31-4B8C-83A1-F6EECF244321}">
                <p14:modId xmlns:p14="http://schemas.microsoft.com/office/powerpoint/2010/main" val="292409964"/>
              </p:ext>
            </p:extLst>
          </p:nvPr>
        </p:nvGraphicFramePr>
        <p:xfrm>
          <a:off x="928203" y="1299505"/>
          <a:ext cx="7471520" cy="3638020"/>
        </p:xfrm>
        <a:graphic>
          <a:graphicData uri="http://schemas.openxmlformats.org/drawingml/2006/table">
            <a:tbl>
              <a:tblPr>
                <a:noFill/>
                <a:tableStyleId>{475FCBC0-17F0-4DA9-ACC8-1759D713F4BB}</a:tableStyleId>
              </a:tblPr>
              <a:tblGrid>
                <a:gridCol w="18678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67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78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67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44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accent3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b="1" dirty="0">
                          <a:solidFill>
                            <a:schemeClr val="bg1"/>
                          </a:solidFill>
                          <a:latin typeface="+mn-lt"/>
                          <a:ea typeface="Muli"/>
                          <a:cs typeface="Muli"/>
                          <a:sym typeface="Muli"/>
                        </a:rPr>
                        <a:t>NOTA</a:t>
                      </a:r>
                      <a:endParaRPr sz="1400" b="1" dirty="0">
                        <a:solidFill>
                          <a:schemeClr val="bg1"/>
                        </a:solidFill>
                        <a:latin typeface="+mn-lt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bg1"/>
                          </a:solidFill>
                          <a:latin typeface="+mn-lt"/>
                          <a:ea typeface="Muli"/>
                          <a:cs typeface="Muli"/>
                          <a:sym typeface="Muli"/>
                        </a:rPr>
                        <a:t>CLASSIFICAÇÃO</a:t>
                      </a:r>
                      <a:endParaRPr sz="1400" b="1" dirty="0">
                        <a:solidFill>
                          <a:schemeClr val="bg1"/>
                        </a:solidFill>
                        <a:latin typeface="+mn-lt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HEURÍSTICA(s) VIOLADAS(s)</a:t>
                      </a:r>
                      <a:endParaRPr sz="1100" b="1" dirty="0">
                        <a:solidFill>
                          <a:schemeClr val="bg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446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“Nível de dificuldade”</a:t>
                      </a:r>
                      <a:endParaRPr sz="1100" b="1" dirty="0">
                        <a:solidFill>
                          <a:schemeClr val="bg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800" b="1" dirty="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3</a:t>
                      </a:r>
                      <a:endParaRPr sz="1800" b="1" dirty="0"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Problema Grande</a:t>
                      </a:r>
                      <a:endParaRPr sz="1800" b="1" dirty="0">
                        <a:solidFill>
                          <a:schemeClr val="bg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pt-BR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Correspondência entre o Sistema e o Mundo Real;</a:t>
                      </a:r>
                    </a:p>
                    <a:p>
                      <a:pPr lvl="0" algn="ctr"/>
                      <a:r>
                        <a:rPr lang="pt-BR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Ajuda e Documentação;</a:t>
                      </a:r>
                    </a:p>
                    <a:p>
                      <a:pPr lvl="0" algn="ctr"/>
                      <a:r>
                        <a:rPr lang="pt-BR" sz="105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Flexibilidade e Eficiência de Uso;</a:t>
                      </a: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b="1" dirty="0"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446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“Salvar antes de sair”</a:t>
                      </a:r>
                      <a:endParaRPr lang="pt-BR" sz="1100" b="1" dirty="0">
                        <a:solidFill>
                          <a:schemeClr val="bg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3</a:t>
                      </a:r>
                      <a:endParaRPr sz="1800" b="1" dirty="0"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Problema Grande</a:t>
                      </a:r>
                      <a:endParaRPr sz="1800" b="1" dirty="0">
                        <a:solidFill>
                          <a:schemeClr val="bg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pt-BR" sz="105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Visibilidade do Status do Sistema;</a:t>
                      </a:r>
                    </a:p>
                    <a:p>
                      <a:pPr lvl="0"/>
                      <a:r>
                        <a:rPr lang="pt-BR" sz="105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Controle e Liberdade do Usuário;</a:t>
                      </a:r>
                    </a:p>
                    <a:p>
                      <a:r>
                        <a:rPr lang="pt-BR" sz="105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Prevenção de Erros;</a:t>
                      </a:r>
                      <a:endParaRPr sz="1050" b="1" dirty="0">
                        <a:solidFill>
                          <a:schemeClr val="bg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446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“Aceitar” e “Cancelar”</a:t>
                      </a:r>
                      <a:endParaRPr sz="1100" dirty="0">
                        <a:solidFill>
                          <a:schemeClr val="bg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lt1"/>
                          </a:solidFill>
                          <a:latin typeface="Muli"/>
                          <a:ea typeface="Muli"/>
                          <a:cs typeface="Muli"/>
                          <a:sym typeface="Muli"/>
                        </a:rPr>
                        <a:t>2</a:t>
                      </a:r>
                      <a:endParaRPr sz="1800" b="1" dirty="0">
                        <a:solidFill>
                          <a:schemeClr val="lt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b="1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Problema Pequeno</a:t>
                      </a:r>
                      <a:endParaRPr sz="1800" b="1" dirty="0">
                        <a:solidFill>
                          <a:schemeClr val="bg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05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Consistência e Padrões;</a:t>
                      </a:r>
                      <a:endParaRPr sz="1050" b="0" dirty="0">
                        <a:solidFill>
                          <a:schemeClr val="bg1"/>
                        </a:solidFill>
                        <a:latin typeface="Muli"/>
                        <a:ea typeface="Muli"/>
                        <a:cs typeface="Muli"/>
                        <a:sym typeface="Muli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dk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34" name="Google Shape;234;p2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9"/>
          <p:cNvSpPr txBox="1">
            <a:spLocks noGrp="1"/>
          </p:cNvSpPr>
          <p:nvPr>
            <p:ph type="ctrTitle" idx="4294967295"/>
          </p:nvPr>
        </p:nvSpPr>
        <p:spPr>
          <a:xfrm>
            <a:off x="685800" y="419400"/>
            <a:ext cx="7772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120.000.000.000$</a:t>
            </a:r>
            <a:endParaRPr sz="4800" dirty="0"/>
          </a:p>
        </p:txBody>
      </p:sp>
      <p:sp>
        <p:nvSpPr>
          <p:cNvPr id="262" name="Google Shape;262;p29"/>
          <p:cNvSpPr txBox="1">
            <a:spLocks noGrp="1"/>
          </p:cNvSpPr>
          <p:nvPr>
            <p:ph type="subTitle" idx="4294967295"/>
          </p:nvPr>
        </p:nvSpPr>
        <p:spPr>
          <a:xfrm>
            <a:off x="685800" y="1258909"/>
            <a:ext cx="7772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De Dólares movimentados em 2019</a:t>
            </a:r>
            <a:endParaRPr sz="2400" dirty="0"/>
          </a:p>
        </p:txBody>
      </p:sp>
      <p:sp>
        <p:nvSpPr>
          <p:cNvPr id="263" name="Google Shape;263;p29"/>
          <p:cNvSpPr txBox="1">
            <a:spLocks noGrp="1"/>
          </p:cNvSpPr>
          <p:nvPr>
            <p:ph type="ctrTitle" idx="4294967295"/>
          </p:nvPr>
        </p:nvSpPr>
        <p:spPr>
          <a:xfrm>
            <a:off x="685800" y="3353100"/>
            <a:ext cx="7772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47%</a:t>
            </a:r>
            <a:endParaRPr sz="4800" dirty="0"/>
          </a:p>
        </p:txBody>
      </p:sp>
      <p:sp>
        <p:nvSpPr>
          <p:cNvPr id="264" name="Google Shape;264;p29"/>
          <p:cNvSpPr txBox="1">
            <a:spLocks noGrp="1"/>
          </p:cNvSpPr>
          <p:nvPr>
            <p:ph type="subTitle" idx="4294967295"/>
          </p:nvPr>
        </p:nvSpPr>
        <p:spPr>
          <a:xfrm>
            <a:off x="685800" y="4192609"/>
            <a:ext cx="7772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São mulheres!</a:t>
            </a:r>
            <a:endParaRPr sz="2400" dirty="0"/>
          </a:p>
        </p:txBody>
      </p:sp>
      <p:sp>
        <p:nvSpPr>
          <p:cNvPr id="265" name="Google Shape;265;p29"/>
          <p:cNvSpPr txBox="1">
            <a:spLocks noGrp="1"/>
          </p:cNvSpPr>
          <p:nvPr>
            <p:ph type="ctrTitle" idx="4294967295"/>
          </p:nvPr>
        </p:nvSpPr>
        <p:spPr>
          <a:xfrm>
            <a:off x="685800" y="1886250"/>
            <a:ext cx="7772400" cy="894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/>
              <a:t>67.000.000 de gamers</a:t>
            </a:r>
          </a:p>
        </p:txBody>
      </p:sp>
      <p:sp>
        <p:nvSpPr>
          <p:cNvPr id="266" name="Google Shape;266;p29"/>
          <p:cNvSpPr txBox="1">
            <a:spLocks noGrp="1"/>
          </p:cNvSpPr>
          <p:nvPr>
            <p:ph type="subTitle" idx="4294967295"/>
          </p:nvPr>
        </p:nvSpPr>
        <p:spPr>
          <a:xfrm>
            <a:off x="685800" y="2725759"/>
            <a:ext cx="7772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400" dirty="0"/>
              <a:t>No Brasil em 2020</a:t>
            </a:r>
            <a:endParaRPr sz="2400" dirty="0"/>
          </a:p>
        </p:txBody>
      </p:sp>
      <p:sp>
        <p:nvSpPr>
          <p:cNvPr id="267" name="Google Shape;267;p2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 dirty="0"/>
              <a:t>12.000.000</a:t>
            </a:r>
            <a:endParaRPr sz="9600" dirty="0"/>
          </a:p>
        </p:txBody>
      </p:sp>
      <p:sp>
        <p:nvSpPr>
          <p:cNvPr id="255" name="Google Shape;255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840053"/>
            <a:ext cx="77724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Este foi o número de cópias vendidas do jogo Pokémon </a:t>
            </a:r>
            <a:r>
              <a:rPr lang="pt-BR" dirty="0" err="1"/>
              <a:t>FireRed</a:t>
            </a:r>
            <a:endParaRPr dirty="0"/>
          </a:p>
        </p:txBody>
      </p:sp>
      <p:sp>
        <p:nvSpPr>
          <p:cNvPr id="256" name="Google Shape;256;p2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534786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 .Desenvolvimento</a:t>
            </a:r>
            <a:endParaRPr dirty="0"/>
          </a:p>
        </p:txBody>
      </p:sp>
      <p:pic>
        <p:nvPicPr>
          <p:cNvPr id="5" name="Google Shape;384;p38">
            <a:extLst>
              <a:ext uri="{FF2B5EF4-FFF2-40B4-BE49-F238E27FC236}">
                <a16:creationId xmlns:a16="http://schemas.microsoft.com/office/drawing/2014/main" id="{24681E22-E8A7-45C2-AFDD-0CA535E3ED0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5409" y="2143050"/>
            <a:ext cx="1310142" cy="8574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027044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6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Buscando conhecimento</a:t>
            </a:r>
            <a:endParaRPr dirty="0"/>
          </a:p>
        </p:txBody>
      </p:sp>
      <p:sp>
        <p:nvSpPr>
          <p:cNvPr id="361" name="Google Shape;361;p36"/>
          <p:cNvSpPr txBox="1">
            <a:spLocks noGrp="1"/>
          </p:cNvSpPr>
          <p:nvPr>
            <p:ph type="body" idx="1"/>
          </p:nvPr>
        </p:nvSpPr>
        <p:spPr>
          <a:xfrm>
            <a:off x="580550" y="1775825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 err="1"/>
              <a:t>Não</a:t>
            </a:r>
            <a:r>
              <a:rPr lang="en-US" sz="2400" dirty="0"/>
              <a:t> </a:t>
            </a:r>
            <a:r>
              <a:rPr lang="en-US" sz="2400" dirty="0" err="1"/>
              <a:t>falta</a:t>
            </a:r>
            <a:r>
              <a:rPr lang="en-US" sz="2400" dirty="0"/>
              <a:t> </a:t>
            </a:r>
            <a:r>
              <a:rPr lang="en-US" sz="2400" dirty="0" err="1"/>
              <a:t>na</a:t>
            </a:r>
            <a:r>
              <a:rPr lang="en-US" sz="2400" dirty="0"/>
              <a:t> internet material de </a:t>
            </a:r>
            <a:r>
              <a:rPr lang="en-US" sz="2400" dirty="0" err="1"/>
              <a:t>como</a:t>
            </a:r>
            <a:r>
              <a:rPr lang="en-US" sz="2400" dirty="0"/>
              <a:t> </a:t>
            </a:r>
            <a:r>
              <a:rPr lang="en-US" sz="2400" dirty="0" err="1"/>
              <a:t>utilizar</a:t>
            </a:r>
            <a:r>
              <a:rPr lang="en-US" sz="2400" dirty="0"/>
              <a:t> a ferramenta RPG Maker.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⬡"/>
            </a:pPr>
            <a:r>
              <a:rPr lang="pt-BR" dirty="0"/>
              <a:t>Youtube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⬡"/>
            </a:pPr>
            <a:r>
              <a:rPr lang="pt-BR" sz="2400" dirty="0"/>
              <a:t>Web Site: https://www.rpgmakerweb.com/</a:t>
            </a:r>
          </a:p>
        </p:txBody>
      </p:sp>
      <p:sp>
        <p:nvSpPr>
          <p:cNvPr id="362" name="Google Shape;362;p3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405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História</a:t>
            </a:r>
            <a:endParaRPr dirty="0"/>
          </a:p>
        </p:txBody>
      </p:sp>
      <p:sp>
        <p:nvSpPr>
          <p:cNvPr id="303" name="Google Shape;303;p31"/>
          <p:cNvSpPr txBox="1">
            <a:spLocks noGrp="1"/>
          </p:cNvSpPr>
          <p:nvPr>
            <p:ph type="body" idx="1"/>
          </p:nvPr>
        </p:nvSpPr>
        <p:spPr>
          <a:xfrm>
            <a:off x="580550" y="1418560"/>
            <a:ext cx="2715543" cy="155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/>
              <a:t>Conflito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000" b="1" dirty="0">
                <a:latin typeface="Muli"/>
                <a:ea typeface="Muli"/>
                <a:cs typeface="Muli"/>
                <a:sym typeface="Muli"/>
              </a:rPr>
              <a:t>O jogo começa com a noticia de um desastre e é dada ao personagem principal a missão de salvar a humanidade.</a:t>
            </a:r>
            <a:endParaRPr sz="2000" b="1" dirty="0">
              <a:latin typeface="Muli"/>
              <a:ea typeface="Muli"/>
              <a:cs typeface="Muli"/>
              <a:sym typeface="Muli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304" name="Google Shape;304;p31"/>
          <p:cNvSpPr txBox="1">
            <a:spLocks noGrp="1"/>
          </p:cNvSpPr>
          <p:nvPr>
            <p:ph type="body" idx="2"/>
          </p:nvPr>
        </p:nvSpPr>
        <p:spPr>
          <a:xfrm>
            <a:off x="3296092" y="1418560"/>
            <a:ext cx="2606817" cy="1559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/>
              <a:t>Busca da resolução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 b="1" dirty="0"/>
              <a:t>O personagem principal parte para concluir sua missão, descobrindo novos inimigos, armas e itens</a:t>
            </a:r>
            <a:r>
              <a:rPr lang="en" sz="2000" dirty="0"/>
              <a:t>.</a:t>
            </a:r>
          </a:p>
        </p:txBody>
      </p:sp>
      <p:sp>
        <p:nvSpPr>
          <p:cNvPr id="305" name="Google Shape;305;p31"/>
          <p:cNvSpPr txBox="1">
            <a:spLocks noGrp="1"/>
          </p:cNvSpPr>
          <p:nvPr>
            <p:ph type="body" idx="3"/>
          </p:nvPr>
        </p:nvSpPr>
        <p:spPr>
          <a:xfrm>
            <a:off x="6183507" y="1418560"/>
            <a:ext cx="2715542" cy="174816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000" b="1" dirty="0"/>
              <a:t>Conflito final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000" b="1" dirty="0"/>
              <a:t>Ao concluir a sua missão principal, o personagem se encontra em sua batalha final</a:t>
            </a:r>
            <a:r>
              <a:rPr lang="pt-BR" sz="1400" b="1" dirty="0"/>
              <a:t>. </a:t>
            </a:r>
          </a:p>
        </p:txBody>
      </p:sp>
      <p:sp>
        <p:nvSpPr>
          <p:cNvPr id="306" name="Google Shape;306;p3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pic>
        <p:nvPicPr>
          <p:cNvPr id="16" name="Google Shape;377;p38">
            <a:extLst>
              <a:ext uri="{FF2B5EF4-FFF2-40B4-BE49-F238E27FC236}">
                <a16:creationId xmlns:a16="http://schemas.microsoft.com/office/drawing/2014/main" id="{38147C34-AC7E-4433-A526-004E1477AB0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2211" y="3769513"/>
            <a:ext cx="1842723" cy="109806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740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580550" y="138223"/>
            <a:ext cx="6351878" cy="925152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Os 5 furiosos e o Gregory</a:t>
            </a:r>
            <a:endParaRPr dirty="0"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2"/>
          </p:nvPr>
        </p:nvSpPr>
        <p:spPr>
          <a:xfrm>
            <a:off x="3839003" y="1352550"/>
            <a:ext cx="2841000" cy="315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 b="1" dirty="0"/>
              <a:t>O trabalho em equipe foi essencial para o desenvolvimento deste trabalho, cada integrante do grupo ajudou da melhor forma possível dentro de suas habilidades e possibilidades. Possibilitando a criação e a entrega do protótipo do jogo.</a:t>
            </a:r>
            <a:endParaRPr sz="1400" b="1" dirty="0"/>
          </a:p>
        </p:txBody>
      </p:sp>
      <p:sp>
        <p:nvSpPr>
          <p:cNvPr id="73" name="Google Shape;73;p14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2653601" cy="2893683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b="1" dirty="0"/>
              <a:t>Integrantes:</a:t>
            </a:r>
          </a:p>
          <a:p>
            <a:pPr marL="342900" lvl="0" indent="-342900" algn="l">
              <a:lnSpc>
                <a:spcPct val="150000"/>
              </a:lnSpc>
              <a:buFont typeface="+mj-lt"/>
              <a:buAutoNum type="arabicPeriod"/>
            </a:pPr>
            <a:r>
              <a:rPr lang="pt-BR" sz="1600" dirty="0">
                <a:effectLst/>
                <a:latin typeface="Open Sans Light"/>
                <a:ea typeface="Open Sans Light"/>
                <a:cs typeface="Open Sans Light"/>
              </a:rPr>
              <a:t>Adilson  Junior</a:t>
            </a:r>
          </a:p>
          <a:p>
            <a:pPr marL="342900" lvl="0" indent="-342900" algn="l">
              <a:lnSpc>
                <a:spcPct val="150000"/>
              </a:lnSpc>
              <a:buFont typeface="+mj-lt"/>
              <a:buAutoNum type="arabicPeriod"/>
            </a:pPr>
            <a:r>
              <a:rPr lang="pt-BR" sz="1600" dirty="0">
                <a:effectLst/>
                <a:latin typeface="Open Sans Light"/>
                <a:ea typeface="Open Sans Light"/>
                <a:cs typeface="Open Sans Light"/>
              </a:rPr>
              <a:t>Caio Bruno</a:t>
            </a:r>
          </a:p>
          <a:p>
            <a:pPr marL="342900" lvl="0" indent="-342900" algn="l">
              <a:lnSpc>
                <a:spcPct val="150000"/>
              </a:lnSpc>
              <a:buFont typeface="+mj-lt"/>
              <a:buAutoNum type="arabicPeriod"/>
            </a:pPr>
            <a:r>
              <a:rPr lang="pt-BR" sz="1600" dirty="0">
                <a:effectLst/>
                <a:latin typeface="Open Sans Light"/>
                <a:ea typeface="Open Sans Light"/>
                <a:cs typeface="Open Sans Light"/>
              </a:rPr>
              <a:t>Gregory </a:t>
            </a:r>
            <a:r>
              <a:rPr lang="pt-BR" sz="1600" dirty="0" err="1">
                <a:effectLst/>
                <a:latin typeface="Open Sans Light"/>
                <a:ea typeface="Open Sans Light"/>
                <a:cs typeface="Open Sans Light"/>
              </a:rPr>
              <a:t>Emannuel</a:t>
            </a:r>
            <a:endParaRPr lang="pt-BR" sz="1600" dirty="0">
              <a:effectLst/>
              <a:latin typeface="Open Sans Light"/>
              <a:ea typeface="Open Sans Light"/>
              <a:cs typeface="Open Sans Light"/>
            </a:endParaRPr>
          </a:p>
          <a:p>
            <a:pPr marL="342900" lvl="0" indent="-342900" algn="l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pt-BR" sz="1600" dirty="0" err="1">
                <a:effectLst/>
                <a:latin typeface="Open Sans Light"/>
                <a:ea typeface="Open Sans Light"/>
                <a:cs typeface="Open Sans Light"/>
              </a:rPr>
              <a:t>Julio</a:t>
            </a:r>
            <a:r>
              <a:rPr lang="pt-BR" sz="1600" dirty="0">
                <a:effectLst/>
                <a:latin typeface="Open Sans Light"/>
                <a:ea typeface="Open Sans Light"/>
                <a:cs typeface="Open Sans Light"/>
              </a:rPr>
              <a:t> Cesar</a:t>
            </a:r>
          </a:p>
          <a:p>
            <a:pPr marL="342900" lvl="0" indent="-342900" algn="l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pt-BR" sz="1600" dirty="0">
                <a:effectLst/>
                <a:latin typeface="Open Sans Light"/>
                <a:ea typeface="Open Sans Light"/>
                <a:cs typeface="Open Sans Light"/>
              </a:rPr>
              <a:t>Marcelo Vieira</a:t>
            </a:r>
          </a:p>
          <a:p>
            <a:pPr marL="342900" lvl="0" indent="-342900" algn="l">
              <a:lnSpc>
                <a:spcPct val="150000"/>
              </a:lnSpc>
              <a:spcAft>
                <a:spcPts val="1000"/>
              </a:spcAft>
              <a:buFont typeface="+mj-lt"/>
              <a:buAutoNum type="arabicPeriod"/>
            </a:pPr>
            <a:r>
              <a:rPr lang="pt-BR" sz="1600" dirty="0">
                <a:latin typeface="Open Sans Light"/>
              </a:rPr>
              <a:t>Gabriel </a:t>
            </a:r>
            <a:endParaRPr lang="pt-BR" sz="16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</p:txBody>
      </p:sp>
      <p:sp>
        <p:nvSpPr>
          <p:cNvPr id="75" name="Google Shape;75;p1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B2F21934-8A9E-4A39-BC22-7616FFF19C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4713" y="3545817"/>
            <a:ext cx="2124728" cy="1400834"/>
          </a:xfrm>
          <a:prstGeom prst="rect">
            <a:avLst/>
          </a:prstGeom>
        </p:spPr>
      </p:pic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D08FEA10-97BD-419E-BEBD-6F96CD2D9086}"/>
              </a:ext>
            </a:extLst>
          </p:cNvPr>
          <p:cNvCxnSpPr>
            <a:cxnSpLocks/>
          </p:cNvCxnSpPr>
          <p:nvPr/>
        </p:nvCxnSpPr>
        <p:spPr>
          <a:xfrm>
            <a:off x="6239425" y="4246234"/>
            <a:ext cx="881155" cy="0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Google Shape;73;p14">
            <a:extLst>
              <a:ext uri="{FF2B5EF4-FFF2-40B4-BE49-F238E27FC236}">
                <a16:creationId xmlns:a16="http://schemas.microsoft.com/office/drawing/2014/main" id="{0C707198-F83C-4286-B81F-85269751B7AD}"/>
              </a:ext>
            </a:extLst>
          </p:cNvPr>
          <p:cNvSpPr txBox="1">
            <a:spLocks/>
          </p:cNvSpPr>
          <p:nvPr/>
        </p:nvSpPr>
        <p:spPr>
          <a:xfrm>
            <a:off x="7181077" y="3858228"/>
            <a:ext cx="2841000" cy="31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uli"/>
              <a:buChar char="⬡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1pPr>
            <a:lvl2pPr marL="914400" marR="0" lvl="1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uli"/>
              <a:buChar char="∙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2pPr>
            <a:lvl3pPr marL="1371600" marR="0" lvl="2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"/>
              <a:buFont typeface="Muli"/>
              <a:buChar char="∙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3pPr>
            <a:lvl4pPr marL="1828800" marR="0" lvl="3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●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4pPr>
            <a:lvl5pPr marL="2286000" marR="0" lvl="4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○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5pPr>
            <a:lvl6pPr marL="2743200" marR="0" lvl="5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■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6pPr>
            <a:lvl7pPr marL="3200400" marR="0" lvl="6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●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7pPr>
            <a:lvl8pPr marL="3657600" marR="0" lvl="7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○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8pPr>
            <a:lvl9pPr marL="4114800" marR="0" lvl="8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uli"/>
              <a:buChar char="■"/>
              <a:defRPr sz="2000" b="0" i="0" u="none" strike="noStrike" cap="none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 b="1" dirty="0"/>
              <a:t>Integrantes do grupo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r>
              <a:rPr lang="pt-BR" sz="1400" b="1" dirty="0"/>
              <a:t>Durante o trabalho</a:t>
            </a:r>
          </a:p>
          <a:p>
            <a:pPr marL="0" indent="0">
              <a:buClr>
                <a:schemeClr val="dk1"/>
              </a:buClr>
              <a:buSzPts val="1100"/>
              <a:buFont typeface="Arial"/>
              <a:buNone/>
            </a:pPr>
            <a:endParaRPr lang="pt-BR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CC0108A-F88C-4834-AE5C-DA81BDB871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8583" y="3545816"/>
            <a:ext cx="2124728" cy="1400834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1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4056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Áudio Visual</a:t>
            </a:r>
            <a:endParaRPr dirty="0"/>
          </a:p>
        </p:txBody>
      </p:sp>
      <p:sp>
        <p:nvSpPr>
          <p:cNvPr id="303" name="Google Shape;303;p31"/>
          <p:cNvSpPr txBox="1">
            <a:spLocks noGrp="1"/>
          </p:cNvSpPr>
          <p:nvPr>
            <p:ph type="body" idx="1"/>
          </p:nvPr>
        </p:nvSpPr>
        <p:spPr>
          <a:xfrm>
            <a:off x="580550" y="1407928"/>
            <a:ext cx="5575701" cy="255801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000" b="1" dirty="0">
                <a:latin typeface="Muli"/>
                <a:ea typeface="Muli"/>
                <a:cs typeface="Muli"/>
                <a:sym typeface="Muli"/>
              </a:rPr>
              <a:t>Música e Áudios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000" b="1" dirty="0"/>
              <a:t>Através</a:t>
            </a:r>
            <a:r>
              <a:rPr lang="pt-BR" sz="2000" b="1" dirty="0">
                <a:latin typeface="Muli"/>
                <a:ea typeface="Muli"/>
                <a:cs typeface="Muli"/>
                <a:sym typeface="Muli"/>
              </a:rPr>
              <a:t> do </a:t>
            </a:r>
            <a:r>
              <a:rPr lang="pt-BR" sz="2000" b="1" i="1" dirty="0" err="1">
                <a:latin typeface="Muli"/>
                <a:ea typeface="Muli"/>
                <a:cs typeface="Muli"/>
                <a:sym typeface="Muli"/>
              </a:rPr>
              <a:t>SonyVegas</a:t>
            </a:r>
            <a:r>
              <a:rPr lang="pt-BR" sz="2000" b="1" dirty="0">
                <a:latin typeface="Muli"/>
                <a:ea typeface="Muli"/>
                <a:cs typeface="Muli"/>
                <a:sym typeface="Muli"/>
              </a:rPr>
              <a:t> conseguimos editar os áudios e musicas que seriam utilizados no jogo, acrescentando humor e diversão na gameplay.</a:t>
            </a:r>
            <a:endParaRPr sz="1200" dirty="0"/>
          </a:p>
        </p:txBody>
      </p:sp>
      <p:sp>
        <p:nvSpPr>
          <p:cNvPr id="306" name="Google Shape;306;p31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pic>
        <p:nvPicPr>
          <p:cNvPr id="16" name="Google Shape;377;p38">
            <a:extLst>
              <a:ext uri="{FF2B5EF4-FFF2-40B4-BE49-F238E27FC236}">
                <a16:creationId xmlns:a16="http://schemas.microsoft.com/office/drawing/2014/main" id="{38147C34-AC7E-4433-A526-004E1477AB0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2211" y="3769513"/>
            <a:ext cx="1842723" cy="1098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75BBF78-EEC3-44FC-8F6A-C6361FF4A6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021" y="3350817"/>
            <a:ext cx="7772400" cy="1577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4593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34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sp>
        <p:nvSpPr>
          <p:cNvPr id="339" name="Google Shape;339;p34"/>
          <p:cNvSpPr/>
          <p:nvPr/>
        </p:nvSpPr>
        <p:spPr>
          <a:xfrm>
            <a:off x="4310097" y="1222335"/>
            <a:ext cx="4003200" cy="25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Muli"/>
                <a:ea typeface="Muli"/>
                <a:cs typeface="Muli"/>
                <a:sym typeface="Muli"/>
              </a:rPr>
              <a:t>Place your screenshot here</a:t>
            </a:r>
            <a:endParaRPr sz="1000" dirty="0">
              <a:solidFill>
                <a:schemeClr val="lt1"/>
              </a:solidFill>
              <a:latin typeface="Muli"/>
              <a:ea typeface="Muli"/>
              <a:cs typeface="Muli"/>
              <a:sym typeface="Muli"/>
            </a:endParaRPr>
          </a:p>
        </p:txBody>
      </p:sp>
      <p:grpSp>
        <p:nvGrpSpPr>
          <p:cNvPr id="340" name="Google Shape;340;p34"/>
          <p:cNvGrpSpPr/>
          <p:nvPr/>
        </p:nvGrpSpPr>
        <p:grpSpPr>
          <a:xfrm>
            <a:off x="3737922" y="1063916"/>
            <a:ext cx="5147174" cy="3015668"/>
            <a:chOff x="1177450" y="241631"/>
            <a:chExt cx="6173152" cy="3616776"/>
          </a:xfrm>
        </p:grpSpPr>
        <p:sp>
          <p:nvSpPr>
            <p:cNvPr id="341" name="Google Shape;341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2" name="Google Shape;342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43FC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5" name="Google Shape;345;p34"/>
          <p:cNvSpPr txBox="1">
            <a:spLocks noGrp="1"/>
          </p:cNvSpPr>
          <p:nvPr>
            <p:ph type="body" idx="4294967295"/>
          </p:nvPr>
        </p:nvSpPr>
        <p:spPr>
          <a:xfrm>
            <a:off x="580550" y="782300"/>
            <a:ext cx="2537700" cy="3579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000" dirty="0">
                <a:latin typeface="Lexend Deca"/>
                <a:ea typeface="Lexend Deca"/>
                <a:cs typeface="Lexend Deca"/>
                <a:sym typeface="Lexend Deca"/>
              </a:rPr>
              <a:t>Desktop protótipo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Link: https://xd.adobe.com/view/e373d61e-42b9-47be-b7be-6ba4016bb2fb-b620/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D98D8A9-845C-4035-875E-50F96C4A7E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9303" y="1198827"/>
            <a:ext cx="4003200" cy="2572608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351" name="Google Shape;351;p35"/>
          <p:cNvSpPr txBox="1">
            <a:spLocks noGrp="1"/>
          </p:cNvSpPr>
          <p:nvPr>
            <p:ph type="ctrTitle" idx="4294967295"/>
          </p:nvPr>
        </p:nvSpPr>
        <p:spPr>
          <a:xfrm>
            <a:off x="2118912" y="1070585"/>
            <a:ext cx="5022914" cy="92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dirty="0"/>
              <a:t>Obrigado !</a:t>
            </a:r>
            <a:endParaRPr sz="72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D0E728A-408F-44C2-8C37-609ABBF75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3667" y="2606549"/>
            <a:ext cx="2953405" cy="2153668"/>
          </a:xfrm>
          <a:prstGeom prst="rect">
            <a:avLst/>
          </a:prstGeom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62676B46-8EAE-4B41-B2E9-64313B156631}"/>
              </a:ext>
            </a:extLst>
          </p:cNvPr>
          <p:cNvSpPr/>
          <p:nvPr/>
        </p:nvSpPr>
        <p:spPr>
          <a:xfrm>
            <a:off x="3096328" y="2583347"/>
            <a:ext cx="3010744" cy="2191516"/>
          </a:xfrm>
          <a:prstGeom prst="rect">
            <a:avLst/>
          </a:prstGeom>
          <a:noFill/>
          <a:ln w="762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>
            <a:spLocks noGrp="1"/>
          </p:cNvSpPr>
          <p:nvPr>
            <p:ph type="ctrTitle" idx="4294967295"/>
          </p:nvPr>
        </p:nvSpPr>
        <p:spPr>
          <a:xfrm>
            <a:off x="738963" y="2571750"/>
            <a:ext cx="3617400" cy="928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200" dirty="0"/>
              <a:t>Super </a:t>
            </a:r>
            <a:r>
              <a:rPr lang="pt-BR" sz="7200" dirty="0" err="1"/>
              <a:t>Xandão</a:t>
            </a:r>
            <a:br>
              <a:rPr lang="pt-BR" sz="7200" dirty="0"/>
            </a:br>
            <a:r>
              <a:rPr lang="pt-BR" sz="4000" dirty="0" err="1"/>
              <a:t>Forever</a:t>
            </a:r>
            <a:endParaRPr lang="pt-BR" sz="4000" dirty="0"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3"/>
          <a:srcRect t="3959" b="3959"/>
          <a:stretch/>
        </p:blipFill>
        <p:spPr>
          <a:xfrm>
            <a:off x="4991949" y="902625"/>
            <a:ext cx="3676800" cy="3061800"/>
          </a:xfrm>
          <a:prstGeom prst="hexagon">
            <a:avLst>
              <a:gd name="adj" fmla="val 25000"/>
              <a:gd name="vf" fmla="val 115470"/>
            </a:avLst>
          </a:prstGeom>
          <a:noFill/>
          <a:ln>
            <a:noFill/>
          </a:ln>
          <a:effectLst>
            <a:outerShdw blurRad="257175" dist="57150" dir="54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83" name="Google Shape;83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7"/>
          <p:cNvSpPr/>
          <p:nvPr/>
        </p:nvSpPr>
        <p:spPr>
          <a:xfrm>
            <a:off x="590925" y="1018776"/>
            <a:ext cx="7361634" cy="3506920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2"/>
              </a:gs>
            </a:gsLst>
            <a:lin ang="10800025" scaled="0"/>
          </a:gradFill>
          <a:ln>
            <a:noFill/>
          </a:ln>
          <a:effectLst>
            <a:outerShdw blurRad="200025" dist="19050" dir="5400000" algn="bl" rotWithShape="0">
              <a:schemeClr val="dk1">
                <a:alpha val="24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27"/>
          <p:cNvSpPr txBox="1">
            <a:spLocks noGrp="1"/>
          </p:cNvSpPr>
          <p:nvPr>
            <p:ph type="title"/>
          </p:nvPr>
        </p:nvSpPr>
        <p:spPr>
          <a:xfrm>
            <a:off x="463592" y="161376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Tipo de jogo</a:t>
            </a:r>
            <a:endParaRPr dirty="0"/>
          </a:p>
        </p:txBody>
      </p:sp>
      <p:sp>
        <p:nvSpPr>
          <p:cNvPr id="241" name="Google Shape;241;p27"/>
          <p:cNvSpPr/>
          <p:nvPr/>
        </p:nvSpPr>
        <p:spPr>
          <a:xfrm>
            <a:off x="2098428" y="2093567"/>
            <a:ext cx="1979346" cy="95414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chemeClr val="tx1"/>
                </a:solidFill>
                <a:latin typeface="Muli"/>
                <a:ea typeface="Muli"/>
                <a:cs typeface="Muli"/>
                <a:sym typeface="Muli"/>
              </a:rPr>
              <a:t>UM JOGO DE SÁTIRA BRASILEIRO</a:t>
            </a:r>
            <a:endParaRPr sz="1800" dirty="0">
              <a:solidFill>
                <a:schemeClr val="tx1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42" name="Google Shape;242;p27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245" name="Google Shape;2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9760" y="3376423"/>
            <a:ext cx="185882" cy="20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body" idx="1"/>
          </p:nvPr>
        </p:nvSpPr>
        <p:spPr>
          <a:xfrm>
            <a:off x="1343850" y="866400"/>
            <a:ext cx="4185600" cy="3693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200" dirty="0"/>
              <a:t>“ No estilo RPG dos anos 90 e mais atual do que nunca.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200" dirty="0"/>
              <a:t>Com uma temática focada em sátira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3200" dirty="0"/>
              <a:t>e humor ”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16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ctrTitle"/>
          </p:nvPr>
        </p:nvSpPr>
        <p:spPr>
          <a:xfrm>
            <a:off x="685800" y="1659550"/>
            <a:ext cx="42639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 A experiência do </a:t>
            </a:r>
            <a:br>
              <a:rPr lang="en" dirty="0"/>
            </a:br>
            <a:r>
              <a:rPr lang="en" dirty="0"/>
              <a:t>Usuário</a:t>
            </a:r>
            <a:endParaRPr dirty="0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28498" y="1149168"/>
            <a:ext cx="875934" cy="1670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355;p35">
            <a:extLst>
              <a:ext uri="{FF2B5EF4-FFF2-40B4-BE49-F238E27FC236}">
                <a16:creationId xmlns:a16="http://schemas.microsoft.com/office/drawing/2014/main" id="{F32AD3D3-0573-4985-93E8-3F81550040E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4582" y="0"/>
            <a:ext cx="1279700" cy="149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Os tópicos UX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⬡"/>
            </a:pPr>
            <a:r>
              <a:rPr lang="en-US" dirty="0" err="1"/>
              <a:t>Divertido</a:t>
            </a: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⬡"/>
            </a:pPr>
            <a:r>
              <a:rPr lang="en" dirty="0"/>
              <a:t>Surpreendente</a:t>
            </a: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⬡"/>
            </a:pPr>
            <a:r>
              <a:rPr lang="en-US" dirty="0" err="1"/>
              <a:t>Recompensador</a:t>
            </a: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⬡"/>
            </a:pPr>
            <a:endParaRPr lang="en-US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Estes </a:t>
            </a:r>
            <a:r>
              <a:rPr lang="en-US" dirty="0" err="1"/>
              <a:t>sãs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3 </a:t>
            </a:r>
            <a:r>
              <a:rPr lang="en-US" dirty="0" err="1"/>
              <a:t>principais</a:t>
            </a:r>
            <a:r>
              <a:rPr lang="en-US" dirty="0"/>
              <a:t> </a:t>
            </a:r>
            <a:r>
              <a:rPr lang="en-US" dirty="0" err="1"/>
              <a:t>tópicos</a:t>
            </a:r>
            <a:r>
              <a:rPr lang="en-US" dirty="0"/>
              <a:t> dentro da </a:t>
            </a:r>
            <a:r>
              <a:rPr lang="en-US" dirty="0" err="1"/>
              <a:t>experiêcia</a:t>
            </a:r>
            <a:r>
              <a:rPr lang="en-US" dirty="0"/>
              <a:t> do </a:t>
            </a:r>
            <a:r>
              <a:rPr lang="en-US" dirty="0" err="1"/>
              <a:t>usuário</a:t>
            </a:r>
            <a:r>
              <a:rPr lang="en-US" dirty="0"/>
              <a:t> que o </a:t>
            </a:r>
            <a:r>
              <a:rPr lang="en-US" dirty="0" err="1"/>
              <a:t>grupo</a:t>
            </a:r>
            <a:r>
              <a:rPr lang="en-US" dirty="0"/>
              <a:t> </a:t>
            </a:r>
            <a:r>
              <a:rPr lang="en-US" dirty="0" err="1"/>
              <a:t>decidiu</a:t>
            </a:r>
            <a:r>
              <a:rPr lang="en-US" dirty="0"/>
              <a:t> </a:t>
            </a:r>
            <a:r>
              <a:rPr lang="en-US" dirty="0" err="1"/>
              <a:t>focar</a:t>
            </a:r>
            <a:r>
              <a:rPr lang="en-US" dirty="0"/>
              <a:t>.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580550" y="205975"/>
            <a:ext cx="6014400" cy="85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Aspectos a serem quebrados</a:t>
            </a:r>
            <a:endParaRPr dirty="0"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580550" y="1352550"/>
            <a:ext cx="6014400" cy="3161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⬡"/>
            </a:pPr>
            <a:r>
              <a:rPr lang="en-US" dirty="0" err="1"/>
              <a:t>Intediante</a:t>
            </a: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⬡"/>
            </a:pPr>
            <a:r>
              <a:rPr lang="en" dirty="0"/>
              <a:t>Desagrad</a:t>
            </a:r>
            <a:r>
              <a:rPr lang="pt-BR" dirty="0"/>
              <a:t>á</a:t>
            </a:r>
            <a:r>
              <a:rPr lang="en" dirty="0"/>
              <a:t>vel</a:t>
            </a:r>
            <a:endParaRPr lang="en-US"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⬡"/>
            </a:pPr>
            <a:endParaRPr lang="en-US" dirty="0"/>
          </a:p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Estes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2 </a:t>
            </a:r>
            <a:r>
              <a:rPr lang="en-US" dirty="0" err="1"/>
              <a:t>aspectos</a:t>
            </a:r>
            <a:r>
              <a:rPr lang="en-US" dirty="0"/>
              <a:t> no qual o </a:t>
            </a:r>
            <a:r>
              <a:rPr lang="en-US" dirty="0" err="1"/>
              <a:t>grupo</a:t>
            </a:r>
            <a:r>
              <a:rPr lang="en-US" dirty="0"/>
              <a:t> </a:t>
            </a:r>
            <a:r>
              <a:rPr lang="en-US" dirty="0" err="1"/>
              <a:t>focou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quebrar</a:t>
            </a:r>
            <a:r>
              <a:rPr lang="en-US" dirty="0"/>
              <a:t> a </a:t>
            </a:r>
            <a:r>
              <a:rPr lang="en-US" dirty="0" err="1"/>
              <a:t>fim</a:t>
            </a:r>
            <a:r>
              <a:rPr lang="en-US" dirty="0"/>
              <a:t> de </a:t>
            </a:r>
            <a:r>
              <a:rPr lang="en-US" dirty="0" err="1"/>
              <a:t>melhorar</a:t>
            </a:r>
            <a:r>
              <a:rPr lang="en-US" dirty="0"/>
              <a:t> a </a:t>
            </a:r>
            <a:r>
              <a:rPr lang="en-US" dirty="0" err="1"/>
              <a:t>experiência</a:t>
            </a:r>
            <a:r>
              <a:rPr lang="en-US" dirty="0"/>
              <a:t> do </a:t>
            </a:r>
            <a:r>
              <a:rPr lang="en-US" dirty="0" err="1"/>
              <a:t>usuário</a:t>
            </a:r>
            <a:r>
              <a:rPr lang="en-US" dirty="0"/>
              <a:t>.</a:t>
            </a:r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091772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ctrTitle" idx="4294967295"/>
          </p:nvPr>
        </p:nvSpPr>
        <p:spPr>
          <a:xfrm>
            <a:off x="685799" y="1032750"/>
            <a:ext cx="7682023" cy="198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 dirty="0"/>
              <a:t>Uma interface simples</a:t>
            </a:r>
          </a:p>
        </p:txBody>
      </p:sp>
      <p:sp>
        <p:nvSpPr>
          <p:cNvPr id="112" name="Google Shape;112;p19"/>
          <p:cNvSpPr txBox="1">
            <a:spLocks noGrp="1"/>
          </p:cNvSpPr>
          <p:nvPr>
            <p:ph type="subTitle" idx="4294967295"/>
          </p:nvPr>
        </p:nvSpPr>
        <p:spPr>
          <a:xfrm>
            <a:off x="685800" y="3013350"/>
            <a:ext cx="3332700" cy="109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dirty="0"/>
              <a:t>Não só pela limitação do RPG </a:t>
            </a:r>
            <a:r>
              <a:rPr lang="pt-BR" sz="1800" dirty="0" err="1"/>
              <a:t>Maker</a:t>
            </a:r>
            <a:r>
              <a:rPr lang="pt-BR" sz="1800" dirty="0"/>
              <a:t>, mas também pela proposta de relembra e manter a raiz dos jogos de </a:t>
            </a:r>
            <a:r>
              <a:rPr lang="pt-BR" sz="1800" dirty="0" err="1"/>
              <a:t>rpg</a:t>
            </a:r>
            <a:r>
              <a:rPr lang="pt-BR" sz="1800" dirty="0"/>
              <a:t>.</a:t>
            </a:r>
            <a:endParaRPr sz="1800" dirty="0"/>
          </a:p>
        </p:txBody>
      </p:sp>
      <p:sp>
        <p:nvSpPr>
          <p:cNvPr id="113" name="Google Shape;113;p19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26" name="Google Shape;379;p38">
            <a:extLst>
              <a:ext uri="{FF2B5EF4-FFF2-40B4-BE49-F238E27FC236}">
                <a16:creationId xmlns:a16="http://schemas.microsoft.com/office/drawing/2014/main" id="{B2C3A3C0-1C11-488C-A005-DC8761387D1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995" y="2033889"/>
            <a:ext cx="2283912" cy="2238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liena template">
  <a:themeElements>
    <a:clrScheme name="Custom 347">
      <a:dk1>
        <a:srgbClr val="050060"/>
      </a:dk1>
      <a:lt1>
        <a:srgbClr val="FFFFFF"/>
      </a:lt1>
      <a:dk2>
        <a:srgbClr val="585963"/>
      </a:dk2>
      <a:lt2>
        <a:srgbClr val="F3F3F3"/>
      </a:lt2>
      <a:accent1>
        <a:srgbClr val="0A2F9E"/>
      </a:accent1>
      <a:accent2>
        <a:srgbClr val="3544FF"/>
      </a:accent2>
      <a:accent3>
        <a:srgbClr val="24D6FF"/>
      </a:accent3>
      <a:accent4>
        <a:srgbClr val="00FFFF"/>
      </a:accent4>
      <a:accent5>
        <a:srgbClr val="A458FF"/>
      </a:accent5>
      <a:accent6>
        <a:srgbClr val="D392FF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586</Words>
  <Application>Microsoft Office PowerPoint</Application>
  <PresentationFormat>Apresentação na tela (16:9)</PresentationFormat>
  <Paragraphs>115</Paragraphs>
  <Slides>22</Slides>
  <Notes>22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22</vt:i4>
      </vt:variant>
    </vt:vector>
  </HeadingPairs>
  <TitlesOfParts>
    <vt:vector size="28" baseType="lpstr">
      <vt:lpstr>Lexend Deca</vt:lpstr>
      <vt:lpstr>Open Sans Light</vt:lpstr>
      <vt:lpstr>Arial</vt:lpstr>
      <vt:lpstr>Calibri</vt:lpstr>
      <vt:lpstr>Muli</vt:lpstr>
      <vt:lpstr>Aliena template</vt:lpstr>
      <vt:lpstr>Usabilidade e  desenvolvimento de jogos </vt:lpstr>
      <vt:lpstr>Os 5 furiosos e o Gregory</vt:lpstr>
      <vt:lpstr>Super Xandão Forever</vt:lpstr>
      <vt:lpstr>Tipo de jogo</vt:lpstr>
      <vt:lpstr>Apresentação do PowerPoint</vt:lpstr>
      <vt:lpstr>1. A experiência do  Usuário</vt:lpstr>
      <vt:lpstr>Os tópicos UX</vt:lpstr>
      <vt:lpstr>Aspectos a serem quebrados</vt:lpstr>
      <vt:lpstr>Uma interface simples</vt:lpstr>
      <vt:lpstr>AS FERRAMENTAS</vt:lpstr>
      <vt:lpstr>TRELLO</vt:lpstr>
      <vt:lpstr>RPG MAKER</vt:lpstr>
      <vt:lpstr>Pesquisas</vt:lpstr>
      <vt:lpstr>Avaliação heurística</vt:lpstr>
      <vt:lpstr>120.000.000.000$</vt:lpstr>
      <vt:lpstr>12.000.000</vt:lpstr>
      <vt:lpstr>2 .Desenvolvimento</vt:lpstr>
      <vt:lpstr>Buscando conhecimento</vt:lpstr>
      <vt:lpstr>História</vt:lpstr>
      <vt:lpstr>Áudio Visual</vt:lpstr>
      <vt:lpstr>Apresentação do PowerPoint</vt:lpstr>
      <vt:lpstr>Obrigado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Usabilidade e  desenvolvimento de jogos</dc:title>
  <dc:creator>Adilson Junior</dc:creator>
  <cp:lastModifiedBy>Adilson</cp:lastModifiedBy>
  <cp:revision>20</cp:revision>
  <dcterms:modified xsi:type="dcterms:W3CDTF">2020-11-27T17:52:48Z</dcterms:modified>
</cp:coreProperties>
</file>